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80" r:id="rId4"/>
    <p:sldId id="282" r:id="rId5"/>
    <p:sldId id="283" r:id="rId6"/>
    <p:sldId id="285" r:id="rId7"/>
    <p:sldId id="286" r:id="rId8"/>
    <p:sldId id="287" r:id="rId9"/>
    <p:sldId id="288" r:id="rId10"/>
    <p:sldId id="292" r:id="rId11"/>
    <p:sldId id="290" r:id="rId12"/>
    <p:sldId id="289" r:id="rId13"/>
    <p:sldId id="293" r:id="rId14"/>
    <p:sldId id="295" r:id="rId15"/>
    <p:sldId id="297" r:id="rId16"/>
    <p:sldId id="296" r:id="rId17"/>
    <p:sldId id="294" r:id="rId18"/>
    <p:sldId id="279" r:id="rId19"/>
    <p:sldId id="260" r:id="rId20"/>
    <p:sldId id="298" r:id="rId21"/>
    <p:sldId id="299" r:id="rId22"/>
    <p:sldId id="300" r:id="rId23"/>
    <p:sldId id="301" r:id="rId24"/>
    <p:sldId id="25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94698" autoAdjust="0"/>
  </p:normalViewPr>
  <p:slideViewPr>
    <p:cSldViewPr snapToGrid="0" snapToObjects="1">
      <p:cViewPr>
        <p:scale>
          <a:sx n="85" d="100"/>
          <a:sy n="85" d="100"/>
        </p:scale>
        <p:origin x="-173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813202"/>
            <a:ext cx="7772400" cy="14700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演讲主题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771627"/>
            <a:ext cx="6400800" cy="1017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演讲者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3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3104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zh-CN" altLang="en-US" dirty="0" smtClean="0"/>
              <a:t>标题一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标题二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标题三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39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33743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标题一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标题二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标题三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33743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标题一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标题二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标题三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2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这是一张过渡页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273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这是一张过渡页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273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这是一张过渡页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273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这是一张过渡页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273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这是一张过渡页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58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976633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致谢，提问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5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26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2" r:id="rId3"/>
    <p:sldLayoutId id="2147483666" r:id="rId4"/>
    <p:sldLayoutId id="2147483665" r:id="rId5"/>
    <p:sldLayoutId id="2147483664" r:id="rId6"/>
    <p:sldLayoutId id="2147483663" r:id="rId7"/>
    <p:sldLayoutId id="2147483651" r:id="rId8"/>
    <p:sldLayoutId id="2147483670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iti SC Light"/>
          <a:ea typeface="Heiti SC Light"/>
          <a:cs typeface="Heiti SC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iti SC Light"/>
          <a:ea typeface="Heiti SC Light"/>
          <a:cs typeface="Heiti SC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iti SC Light"/>
          <a:ea typeface="Heiti SC Light"/>
          <a:cs typeface="Heiti SC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iti SC Light"/>
          <a:ea typeface="Heiti SC Light"/>
          <a:cs typeface="Heiti SC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iti SC Light"/>
          <a:ea typeface="Heiti SC Light"/>
          <a:cs typeface="Heiti SC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iti SC Light"/>
          <a:ea typeface="Heiti SC Light"/>
          <a:cs typeface="Heiti SC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ea typeface="+mj-ea"/>
              </a:rPr>
              <a:t>Micro Service and Continuous Delivery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郭峰</a:t>
            </a:r>
            <a:r>
              <a:rPr lang="en-US" altLang="zh-CN" dirty="0"/>
              <a:t> </a:t>
            </a:r>
            <a:r>
              <a:rPr lang="en-US" altLang="zh-CN" dirty="0" smtClean="0"/>
              <a:t>@ </a:t>
            </a:r>
            <a:r>
              <a:rPr lang="en-US" altLang="zh-CN" dirty="0" err="1" smtClean="0"/>
              <a:t>DaoCloud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72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40609" y="229489"/>
            <a:ext cx="9057488" cy="595529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512" y="708473"/>
            <a:ext cx="3720457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sz="5400" b="1" dirty="0" smtClean="0">
                <a:solidFill>
                  <a:schemeClr val="bg1"/>
                </a:solidFill>
                <a:latin typeface="HanziPen SC Regular"/>
                <a:cs typeface="HanziPen SC Regular"/>
              </a:rPr>
              <a:t>Develop</a:t>
            </a:r>
            <a:endParaRPr lang="en-US" altLang="zh-CN" sz="4800" b="1" dirty="0" smtClean="0">
              <a:solidFill>
                <a:schemeClr val="bg1"/>
              </a:solidFill>
              <a:latin typeface="HanziPen SC Regular"/>
              <a:cs typeface="HanziPen SC Regular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70611" y="773434"/>
            <a:ext cx="3720457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sz="5400" b="1" dirty="0" smtClean="0">
                <a:solidFill>
                  <a:schemeClr val="bg1"/>
                </a:solidFill>
                <a:latin typeface="HanziPen SC Regular"/>
                <a:cs typeface="HanziPen SC Regular"/>
              </a:rPr>
              <a:t>Deploy</a:t>
            </a:r>
            <a:endParaRPr lang="en-US" altLang="zh-CN" sz="4800" b="1" dirty="0" smtClean="0">
              <a:solidFill>
                <a:schemeClr val="bg1"/>
              </a:solidFill>
              <a:latin typeface="HanziPen SC Regular"/>
              <a:cs typeface="HanziPen SC Regular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23543" y="773434"/>
            <a:ext cx="3720457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sz="5400" b="1" dirty="0" smtClean="0">
                <a:solidFill>
                  <a:schemeClr val="bg1"/>
                </a:solidFill>
                <a:latin typeface="HanziPen SC Regular"/>
                <a:cs typeface="HanziPen SC Regular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416178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298734" y="950561"/>
            <a:ext cx="8229600" cy="1143000"/>
          </a:xfrm>
        </p:spPr>
        <p:txBody>
          <a:bodyPr/>
          <a:lstStyle/>
          <a:p>
            <a:r>
              <a:rPr lang="en-US" altLang="zh-CN" sz="3600" dirty="0" smtClean="0">
                <a:effectLst/>
              </a:rPr>
              <a:t>There are Drawbacks</a:t>
            </a:r>
            <a:endParaRPr lang="en-US" sz="36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15" y="448528"/>
            <a:ext cx="2151642" cy="13994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55426" y="2270403"/>
            <a:ext cx="5663629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dirty="0" smtClean="0">
                <a:latin typeface="Abadi MT Condensed Extra Bold"/>
                <a:cs typeface="Abadi MT Condensed Extra Bold"/>
              </a:rPr>
              <a:t>Complexities 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6776" y="3156404"/>
            <a:ext cx="3720457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sz="3600" dirty="0" smtClean="0">
                <a:latin typeface="HanziPen SC Regular"/>
                <a:cs typeface="HanziPen SC Regular"/>
              </a:rPr>
              <a:t>Develop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29175" y="3935733"/>
            <a:ext cx="3720457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sz="3600" dirty="0" smtClean="0">
                <a:latin typeface="HanziPen SC Regular"/>
                <a:cs typeface="HanziPen SC Regular"/>
              </a:rPr>
              <a:t>Test</a:t>
            </a:r>
            <a:endParaRPr lang="en-US" altLang="zh-CN" sz="3600" dirty="0">
              <a:latin typeface="HanziPen SC Regular"/>
              <a:cs typeface="HanziPen SC Regular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6767" y="4787799"/>
            <a:ext cx="3720457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sz="3600" dirty="0" smtClean="0">
                <a:latin typeface="HanziPen SC Regular"/>
                <a:cs typeface="HanziPen SC Regular"/>
              </a:rPr>
              <a:t>Deploy</a:t>
            </a:r>
            <a:endParaRPr lang="en-US" altLang="zh-CN" sz="3600" dirty="0">
              <a:latin typeface="HanziPen SC Regular"/>
              <a:cs typeface="HanziPen SC Regular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49632" y="3935733"/>
            <a:ext cx="4328242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sz="3600" b="1" dirty="0" smtClean="0">
                <a:latin typeface="HanziPen SC Regular"/>
                <a:cs typeface="HanziPen SC Regular"/>
              </a:rPr>
              <a:t>A Distributed System</a:t>
            </a:r>
            <a:endParaRPr lang="en-US" altLang="zh-CN" sz="3600" b="1" dirty="0">
              <a:latin typeface="HanziPen SC Regular"/>
              <a:cs typeface="HanziPen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3397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597" y="4964458"/>
            <a:ext cx="8229600" cy="1143000"/>
          </a:xfrm>
        </p:spPr>
        <p:txBody>
          <a:bodyPr/>
          <a:lstStyle/>
          <a:p>
            <a:r>
              <a:rPr lang="en-US" sz="3600" dirty="0" smtClean="0"/>
              <a:t>Automation is Implicit</a:t>
            </a:r>
            <a:endParaRPr lang="en-US" sz="36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03" y="443686"/>
            <a:ext cx="7830545" cy="47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3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597" y="221614"/>
            <a:ext cx="8229600" cy="1143000"/>
          </a:xfrm>
        </p:spPr>
        <p:txBody>
          <a:bodyPr/>
          <a:lstStyle/>
          <a:p>
            <a:r>
              <a:rPr lang="en-US" sz="3600" dirty="0" smtClean="0"/>
              <a:t>Continuous Integration</a:t>
            </a:r>
            <a:endParaRPr lang="en-US" sz="36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6620"/>
          <a:stretch/>
        </p:blipFill>
        <p:spPr>
          <a:xfrm>
            <a:off x="426597" y="1364615"/>
            <a:ext cx="9144000" cy="762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3255"/>
          <a:stretch/>
        </p:blipFill>
        <p:spPr>
          <a:xfrm>
            <a:off x="426597" y="2127251"/>
            <a:ext cx="8364097" cy="400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2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597" y="221614"/>
            <a:ext cx="8229600" cy="1143000"/>
          </a:xfrm>
        </p:spPr>
        <p:txBody>
          <a:bodyPr/>
          <a:lstStyle/>
          <a:p>
            <a:r>
              <a:rPr lang="en-US" sz="3600" dirty="0" smtClean="0"/>
              <a:t>Continuous Integration to</a:t>
            </a:r>
            <a:br>
              <a:rPr lang="en-US" sz="3600" dirty="0" smtClean="0"/>
            </a:br>
            <a:r>
              <a:rPr lang="en-US" sz="3600" dirty="0" smtClean="0"/>
              <a:t>Continuous Delivery</a:t>
            </a:r>
            <a:endParaRPr lang="en-US" sz="36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87" y="1851239"/>
            <a:ext cx="7239722" cy="36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0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597" y="221614"/>
            <a:ext cx="8229600" cy="1143000"/>
          </a:xfrm>
        </p:spPr>
        <p:txBody>
          <a:bodyPr/>
          <a:lstStyle/>
          <a:p>
            <a:r>
              <a:rPr lang="en-US" altLang="zh-CN" sz="3600" dirty="0" smtClean="0"/>
              <a:t>Continuous Delivery ?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Continuous Diverse!</a:t>
            </a:r>
            <a:endParaRPr lang="en-US" sz="36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148"/>
            <a:ext cx="9143999" cy="46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2" y="1670604"/>
            <a:ext cx="5249913" cy="422275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597" y="221614"/>
            <a:ext cx="8229600" cy="1143000"/>
          </a:xfrm>
        </p:spPr>
        <p:txBody>
          <a:bodyPr/>
          <a:lstStyle/>
          <a:p>
            <a:r>
              <a:rPr lang="en-US" sz="3600" dirty="0" smtClean="0"/>
              <a:t>That</a:t>
            </a:r>
            <a:r>
              <a:rPr lang="fr-FR" sz="3600" dirty="0" smtClean="0"/>
              <a:t>’</a:t>
            </a:r>
            <a:r>
              <a:rPr lang="en-US" sz="3600" dirty="0" smtClean="0"/>
              <a:t>s All?</a:t>
            </a:r>
            <a:endParaRPr lang="en-US" sz="3600" dirty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89975" y="1532913"/>
            <a:ext cx="5551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I’m handing tickets for running apps!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3327" y="2275643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/>
              <a:t>Node.js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Python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Ruby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Golang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Java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PHP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8751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1312" y="2137947"/>
            <a:ext cx="858361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“Works for me”</a:t>
            </a:r>
          </a:p>
          <a:p>
            <a:r>
              <a:rPr lang="en-US" sz="3200" dirty="0"/>
              <a:t>“Can’t you reproduce</a:t>
            </a:r>
            <a:r>
              <a:rPr lang="en-US" sz="3200" dirty="0" smtClean="0"/>
              <a:t>”</a:t>
            </a:r>
          </a:p>
          <a:p>
            <a:r>
              <a:rPr lang="en-US" sz="3200" dirty="0" smtClean="0"/>
              <a:t>“Upgrade to 1.2.5-xx”</a:t>
            </a:r>
            <a:endParaRPr lang="en-US" sz="3200" dirty="0"/>
          </a:p>
          <a:p>
            <a:r>
              <a:rPr lang="en-US" sz="3200" dirty="0"/>
              <a:t>“I would appreciate if you could test b/w 3 and 4 am”</a:t>
            </a:r>
          </a:p>
          <a:p>
            <a:r>
              <a:rPr lang="en-US" sz="3200" dirty="0"/>
              <a:t>“So to trigger the bug you have to install X and Y then configure A, B and C, then download the extra file, put it in this directory.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175" y="702452"/>
            <a:ext cx="3828835" cy="24887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2410" y="702452"/>
            <a:ext cx="8229600" cy="1143000"/>
          </a:xfrm>
        </p:spPr>
        <p:txBody>
          <a:bodyPr/>
          <a:lstStyle/>
          <a:p>
            <a:pPr algn="l"/>
            <a:r>
              <a:rPr lang="en-US" sz="3600" dirty="0" err="1" smtClean="0"/>
              <a:t>Duang</a:t>
            </a:r>
            <a:r>
              <a:rPr lang="en-US" sz="3600" dirty="0" smtClean="0"/>
              <a:t>, </a:t>
            </a:r>
            <a:r>
              <a:rPr lang="en-US" sz="3600" dirty="0" err="1" smtClean="0"/>
              <a:t>Duang</a:t>
            </a:r>
            <a:r>
              <a:rPr lang="en-US" sz="3600" dirty="0" smtClean="0"/>
              <a:t>…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472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366"/>
          <a:stretch/>
        </p:blipFill>
        <p:spPr>
          <a:xfrm>
            <a:off x="0" y="1364614"/>
            <a:ext cx="9144000" cy="425025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6597" y="221614"/>
            <a:ext cx="8229600" cy="1143000"/>
          </a:xfrm>
        </p:spPr>
        <p:txBody>
          <a:bodyPr/>
          <a:lstStyle/>
          <a:p>
            <a:r>
              <a:rPr lang="en-US" sz="3600" dirty="0" smtClean="0"/>
              <a:t>How Docker Helps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131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&amp; Micro Service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22412" y="2228512"/>
            <a:ext cx="2435210" cy="72991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sz="3600" dirty="0" err="1" smtClean="0">
                <a:latin typeface="Abadi MT Condensed Extra Bold"/>
                <a:cs typeface="Abadi MT Condensed Extra Bold"/>
              </a:rPr>
              <a:t>Dev</a:t>
            </a:r>
            <a:endParaRPr lang="en-US" altLang="zh-CN" sz="3600" dirty="0" smtClean="0">
              <a:latin typeface="Abadi MT Condensed Extra Bold"/>
              <a:cs typeface="Abadi MT Condensed Extra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7146" y="2009857"/>
            <a:ext cx="6542425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sz="3200" baseline="30000" dirty="0" smtClean="0"/>
              <a:t>Develop </a:t>
            </a:r>
            <a:r>
              <a:rPr lang="en-US" sz="3200" baseline="30000" dirty="0"/>
              <a:t>simplest possible solution </a:t>
            </a:r>
            <a:endParaRPr lang="en-US" sz="3200" baseline="30000" dirty="0" smtClean="0"/>
          </a:p>
          <a:p>
            <a:pPr marL="457200" indent="-457200">
              <a:buFont typeface="Wingdings" charset="2"/>
              <a:buChar char="ü"/>
            </a:pPr>
            <a:r>
              <a:rPr lang="en-US" sz="3200" baseline="30000" dirty="0"/>
              <a:t>Configuration is a runtime constraint 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3200" baseline="30000" dirty="0"/>
              <a:t>Not extra-extra-complex </a:t>
            </a:r>
            <a:r>
              <a:rPr lang="en-US" sz="3200" baseline="30000" dirty="0" smtClean="0"/>
              <a:t>application</a:t>
            </a:r>
          </a:p>
          <a:p>
            <a:pPr marL="457200" indent="-457200">
              <a:buFont typeface="Wingdings" charset="2"/>
              <a:buChar char="ü"/>
            </a:pPr>
            <a:endParaRPr lang="en-US" sz="3200" baseline="30000" dirty="0"/>
          </a:p>
          <a:p>
            <a:r>
              <a:rPr lang="en-US" sz="3200" baseline="30000" dirty="0" smtClean="0"/>
              <a:t>new </a:t>
            </a:r>
            <a:r>
              <a:rPr lang="en-US" sz="3200" baseline="30000" dirty="0" err="1"/>
              <a:t>WebServer</a:t>
            </a:r>
            <a:r>
              <a:rPr lang="en-US" sz="3200" baseline="30000" dirty="0"/>
              <a:t>().start(8080);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78182" y="4553442"/>
            <a:ext cx="2435210" cy="72991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iti SC Light"/>
                <a:ea typeface="Heiti SC Light"/>
                <a:cs typeface="Heiti SC Light"/>
              </a:defRPr>
            </a:lvl1pPr>
          </a:lstStyle>
          <a:p>
            <a:r>
              <a:rPr lang="en-US" altLang="zh-CN" sz="3600" dirty="0" smtClean="0">
                <a:latin typeface="Abadi MT Condensed Extra Bold"/>
                <a:cs typeface="Abadi MT Condensed Extra Bold"/>
              </a:rPr>
              <a:t>Ops</a:t>
            </a:r>
          </a:p>
        </p:txBody>
      </p:sp>
      <p:sp>
        <p:nvSpPr>
          <p:cNvPr id="9" name="Rectangle 8"/>
          <p:cNvSpPr/>
          <p:nvPr/>
        </p:nvSpPr>
        <p:spPr>
          <a:xfrm>
            <a:off x="3513391" y="4317695"/>
            <a:ext cx="6542425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sz="3200" baseline="30000" dirty="0"/>
              <a:t>Manage hardware / infrastructure 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3200" baseline="30000" dirty="0" smtClean="0"/>
              <a:t>Monitoring / backups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3200" baseline="30000" dirty="0" smtClean="0"/>
              <a:t/>
            </a:r>
            <a:br>
              <a:rPr lang="en-US" sz="3200" baseline="30000" dirty="0" smtClean="0"/>
            </a:br>
            <a:r>
              <a:rPr lang="fr-FR" sz="3200" baseline="30000" dirty="0" smtClean="0"/>
              <a:t>Not </a:t>
            </a:r>
            <a:r>
              <a:rPr lang="fr-FR" sz="3200" baseline="30000" dirty="0" err="1" smtClean="0"/>
              <a:t>apps</a:t>
            </a:r>
            <a:r>
              <a:rPr lang="fr-FR" sz="3200" baseline="30000" dirty="0" smtClean="0"/>
              <a:t> </a:t>
            </a:r>
            <a:r>
              <a:rPr lang="fr-FR" sz="3200" baseline="30000" dirty="0" err="1" smtClean="0"/>
              <a:t>implementation</a:t>
            </a:r>
            <a:r>
              <a:rPr lang="fr-FR" sz="3200" baseline="30000" dirty="0" smtClean="0"/>
              <a:t> </a:t>
            </a:r>
            <a:r>
              <a:rPr lang="fr-FR" sz="3200" baseline="30000" dirty="0" err="1" smtClean="0"/>
              <a:t>details</a:t>
            </a:r>
            <a:r>
              <a:rPr lang="fr-FR" sz="3200" baseline="30000" dirty="0" smtClean="0"/>
              <a:t> </a:t>
            </a:r>
            <a:endParaRPr lang="fr-FR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195126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-558230"/>
            <a:ext cx="9144000" cy="6739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06" y="688477"/>
            <a:ext cx="9018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Let’s Imagine that you are build an online store 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754102" y="1468961"/>
            <a:ext cx="91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Order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27333" y="2508523"/>
            <a:ext cx="129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Payment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623373" y="1699793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Customer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5959" y="3931376"/>
            <a:ext cx="103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Report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2835" y="2794003"/>
            <a:ext cx="1543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Dashboard</a:t>
            </a:r>
            <a:endParaRPr lang="en-US" altLang="zh-CN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324231" y="3486501"/>
            <a:ext cx="70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Cart</a:t>
            </a: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159693" y="4648668"/>
            <a:ext cx="1592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Monitoring</a:t>
            </a:r>
            <a:endParaRPr lang="en-US" altLang="zh-CN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471240" y="4879500"/>
            <a:ext cx="102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Supply</a:t>
            </a:r>
            <a:endParaRPr lang="en-US" altLang="zh-CN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751117" y="3930931"/>
            <a:ext cx="1765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Recommend</a:t>
            </a:r>
            <a:endParaRPr lang="en-US" altLang="zh-CN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91080" y="1930626"/>
            <a:ext cx="76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883" y="4879500"/>
            <a:ext cx="154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Comments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54307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</a:t>
            </a:r>
            <a:r>
              <a:rPr lang="en-US" dirty="0" smtClean="0"/>
              <a:t>Integration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0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46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Delivery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30506" y="1417638"/>
            <a:ext cx="7833890" cy="4712246"/>
            <a:chOff x="122404" y="117181"/>
            <a:chExt cx="7833890" cy="47122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6332" t="22978" r="5318" b="8310"/>
            <a:stretch/>
          </p:blipFill>
          <p:spPr>
            <a:xfrm>
              <a:off x="122404" y="117181"/>
              <a:ext cx="7833890" cy="47122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76908" t="78751" r="7906" b="13142"/>
            <a:stretch/>
          </p:blipFill>
          <p:spPr>
            <a:xfrm>
              <a:off x="6609845" y="4273430"/>
              <a:ext cx="1346449" cy="555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069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Dockerized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72" y="3497752"/>
            <a:ext cx="3528253" cy="2710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540" t="7471" r="29010" b="40242"/>
          <a:stretch/>
        </p:blipFill>
        <p:spPr>
          <a:xfrm>
            <a:off x="4833220" y="3454765"/>
            <a:ext cx="4310780" cy="2753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269" y="1289208"/>
            <a:ext cx="5355197" cy="19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4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05" y="274638"/>
            <a:ext cx="8797825" cy="1143000"/>
          </a:xfrm>
        </p:spPr>
        <p:txBody>
          <a:bodyPr/>
          <a:lstStyle/>
          <a:p>
            <a:r>
              <a:rPr lang="en-US" dirty="0" smtClean="0"/>
              <a:t>The Landscape with Containers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151" b="15409"/>
          <a:stretch/>
        </p:blipFill>
        <p:spPr>
          <a:xfrm>
            <a:off x="0" y="1606447"/>
            <a:ext cx="9144000" cy="3365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42" y="4972337"/>
            <a:ext cx="3523982" cy="7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1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7546" y="2120307"/>
            <a:ext cx="8229600" cy="1143000"/>
          </a:xfrm>
        </p:spPr>
        <p:txBody>
          <a:bodyPr/>
          <a:lstStyle/>
          <a:p>
            <a:pPr algn="ctr"/>
            <a:r>
              <a:rPr lang="en-US" smtClean="0"/>
              <a:t>Q&amp;A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8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20" y="1562099"/>
            <a:ext cx="6157792" cy="407276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dirty="0">
                <a:latin typeface="+mn-ea"/>
              </a:rPr>
              <a:t>Intimidate </a:t>
            </a:r>
            <a:r>
              <a:rPr lang="en-US" sz="3600" dirty="0" smtClean="0">
                <a:latin typeface="+mn-ea"/>
              </a:rPr>
              <a:t>Developers</a:t>
            </a:r>
            <a:endParaRPr 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95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4572000" y="274638"/>
            <a:ext cx="4368800" cy="5911698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dirty="0">
                <a:latin typeface="+mn-ea"/>
              </a:rPr>
              <a:t>Obstacle to </a:t>
            </a:r>
            <a:r>
              <a:rPr lang="en-US" sz="3600" dirty="0" smtClean="0">
                <a:latin typeface="+mn-ea"/>
              </a:rPr>
              <a:t>Frequent </a:t>
            </a:r>
            <a:r>
              <a:rPr lang="en-US" sz="3600" dirty="0">
                <a:latin typeface="+mn-ea"/>
              </a:rPr>
              <a:t>D</a:t>
            </a:r>
            <a:r>
              <a:rPr lang="en-US" sz="3600" dirty="0" smtClean="0">
                <a:latin typeface="+mn-ea"/>
              </a:rPr>
              <a:t>evelopment</a:t>
            </a:r>
            <a:endParaRPr lang="en-US" sz="3600" dirty="0">
              <a:latin typeface="+mn-ea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5888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ea"/>
                <a:ea typeface="+mn-ea"/>
              </a:rPr>
              <a:t>Need to redeploy everything for a new feature</a:t>
            </a:r>
          </a:p>
          <a:p>
            <a:r>
              <a:rPr lang="en-US" dirty="0" smtClean="0">
                <a:latin typeface="+mn-ea"/>
                <a:ea typeface="+mn-ea"/>
              </a:rPr>
              <a:t>Interrupts long running background jobs</a:t>
            </a:r>
          </a:p>
          <a:p>
            <a:r>
              <a:rPr lang="en-US" dirty="0" smtClean="0">
                <a:latin typeface="+mn-ea"/>
                <a:ea typeface="+mn-ea"/>
              </a:rPr>
              <a:t>Increasing risk of failure</a:t>
            </a:r>
          </a:p>
          <a:p>
            <a:r>
              <a:rPr lang="en-US" dirty="0" smtClean="0">
                <a:latin typeface="+mn-ea"/>
                <a:ea typeface="+mn-ea"/>
              </a:rPr>
              <a:t>Updates will  happen less often – really long QA cycles</a:t>
            </a:r>
          </a:p>
        </p:txBody>
      </p:sp>
    </p:spTree>
    <p:extLst>
      <p:ext uri="{BB962C8B-B14F-4D97-AF65-F5344CB8AC3E}">
        <p14:creationId xmlns:p14="http://schemas.microsoft.com/office/powerpoint/2010/main" val="377295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dirty="0">
                <a:latin typeface="+mn-ea"/>
              </a:rPr>
              <a:t>Overloads </a:t>
            </a:r>
            <a:r>
              <a:rPr lang="en-US" sz="3600" dirty="0" smtClean="0">
                <a:latin typeface="+mn-ea"/>
              </a:rPr>
              <a:t>Your </a:t>
            </a:r>
            <a:r>
              <a:rPr lang="en-US" sz="3600" dirty="0">
                <a:latin typeface="+mn-ea"/>
              </a:rPr>
              <a:t>IDE and </a:t>
            </a:r>
            <a:r>
              <a:rPr lang="en-US" sz="3600" dirty="0" smtClean="0">
                <a:latin typeface="+mn-ea"/>
              </a:rPr>
              <a:t>Container</a:t>
            </a:r>
            <a:endParaRPr lang="en-US" sz="3600" dirty="0">
              <a:latin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58" y="1577398"/>
            <a:ext cx="6129788" cy="4054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123545">
            <a:off x="5478432" y="2064271"/>
            <a:ext cx="2160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badi MT Condensed Extra Bold"/>
                <a:cs typeface="Abadi MT Condensed Extra Bold"/>
              </a:rPr>
              <a:t>Slow down the loop</a:t>
            </a:r>
            <a:endParaRPr lang="en-US" sz="2000" dirty="0"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9891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32372" y="-1"/>
            <a:ext cx="9237576" cy="6242195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4344305"/>
            <a:ext cx="8229600" cy="1143000"/>
          </a:xfrm>
        </p:spPr>
        <p:txBody>
          <a:bodyPr/>
          <a:lstStyle/>
          <a:p>
            <a:r>
              <a:rPr lang="en-US" sz="3600" b="1" dirty="0">
                <a:latin typeface="+mn-ea"/>
              </a:rPr>
              <a:t>Require long-term commitment to a tech stack</a:t>
            </a:r>
          </a:p>
        </p:txBody>
      </p:sp>
    </p:spTree>
    <p:extLst>
      <p:ext uri="{BB962C8B-B14F-4D97-AF65-F5344CB8AC3E}">
        <p14:creationId xmlns:p14="http://schemas.microsoft.com/office/powerpoint/2010/main" val="131879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5585"/>
          <a:stretch/>
        </p:blipFill>
        <p:spPr>
          <a:xfrm>
            <a:off x="149977" y="411016"/>
            <a:ext cx="3384453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053" r="7957"/>
          <a:stretch/>
        </p:blipFill>
        <p:spPr>
          <a:xfrm>
            <a:off x="5490480" y="2338157"/>
            <a:ext cx="304723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2052">
            <a:off x="4051588" y="1813320"/>
            <a:ext cx="1053624" cy="13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8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360" b="7912"/>
          <a:stretch/>
        </p:blipFill>
        <p:spPr>
          <a:xfrm>
            <a:off x="398309" y="248502"/>
            <a:ext cx="4126527" cy="30255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20042" y="2120256"/>
            <a:ext cx="8229600" cy="1143000"/>
          </a:xfrm>
        </p:spPr>
        <p:txBody>
          <a:bodyPr/>
          <a:lstStyle/>
          <a:p>
            <a:r>
              <a:rPr lang="en-US" sz="4000" dirty="0" smtClean="0"/>
              <a:t>Smaller, simpler apps</a:t>
            </a:r>
            <a:endParaRPr lang="en-US" sz="4000" dirty="0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86725" y="3282640"/>
            <a:ext cx="8229600" cy="305888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n-ea"/>
                <a:ea typeface="+mn-ea"/>
              </a:rPr>
              <a:t>Easy to understand and develop</a:t>
            </a:r>
            <a:endParaRPr lang="en-US" sz="2400" dirty="0">
              <a:latin typeface="+mn-ea"/>
              <a:ea typeface="+mn-ea"/>
            </a:endParaRPr>
          </a:p>
          <a:p>
            <a:r>
              <a:rPr lang="en-US" sz="2400" dirty="0" smtClean="0">
                <a:latin typeface="+mn-ea"/>
                <a:ea typeface="+mn-ea"/>
              </a:rPr>
              <a:t>Less dependences</a:t>
            </a:r>
          </a:p>
          <a:p>
            <a:r>
              <a:rPr lang="en-US" sz="2400" dirty="0" smtClean="0">
                <a:latin typeface="+mn-ea"/>
                <a:ea typeface="+mn-ea"/>
              </a:rPr>
              <a:t>Faster to build and deploy</a:t>
            </a:r>
          </a:p>
          <a:p>
            <a:r>
              <a:rPr lang="en-US" sz="2400" dirty="0" smtClean="0">
                <a:latin typeface="+mn-ea"/>
                <a:ea typeface="+mn-ea"/>
              </a:rPr>
              <a:t>Even, Failure faster</a:t>
            </a:r>
          </a:p>
        </p:txBody>
      </p:sp>
    </p:spTree>
    <p:extLst>
      <p:ext uri="{BB962C8B-B14F-4D97-AF65-F5344CB8AC3E}">
        <p14:creationId xmlns:p14="http://schemas.microsoft.com/office/powerpoint/2010/main" val="199358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10208" y="213733"/>
            <a:ext cx="8229600" cy="1143000"/>
          </a:xfrm>
        </p:spPr>
        <p:txBody>
          <a:bodyPr/>
          <a:lstStyle/>
          <a:p>
            <a:r>
              <a:rPr lang="en-US" altLang="zh-CN" sz="3600" dirty="0" smtClean="0">
                <a:effectLst/>
              </a:rPr>
              <a:t>Best Technology for Each Service</a:t>
            </a:r>
            <a:endParaRPr lang="en-US" sz="3600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8" y="1725297"/>
            <a:ext cx="3255808" cy="1093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1970"/>
          <a:stretch/>
        </p:blipFill>
        <p:spPr>
          <a:xfrm>
            <a:off x="1545357" y="3087527"/>
            <a:ext cx="2338118" cy="712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424" y="1568499"/>
            <a:ext cx="2416846" cy="703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012" y="3301780"/>
            <a:ext cx="2857500" cy="285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530" y="4243675"/>
            <a:ext cx="910538" cy="1049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298" y="4850423"/>
            <a:ext cx="1622863" cy="1217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944" y="2525132"/>
            <a:ext cx="1695903" cy="5623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0189" y="2732757"/>
            <a:ext cx="2139619" cy="7095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9254" y="3649215"/>
            <a:ext cx="1658230" cy="11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56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272</Words>
  <Application>Microsoft Macintosh PowerPoint</Application>
  <PresentationFormat>On-screen Show (4:3)</PresentationFormat>
  <Paragraphs>74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Micro Service and Continuous Delivery</vt:lpstr>
      <vt:lpstr>PowerPoint Presentation</vt:lpstr>
      <vt:lpstr>Intimidate Developers</vt:lpstr>
      <vt:lpstr>Obstacle to Frequent Development</vt:lpstr>
      <vt:lpstr>Overloads Your IDE and Container</vt:lpstr>
      <vt:lpstr>Require long-term commitment to a tech stack</vt:lpstr>
      <vt:lpstr>PowerPoint Presentation</vt:lpstr>
      <vt:lpstr>Smaller, simpler apps</vt:lpstr>
      <vt:lpstr>Best Technology for Each Service</vt:lpstr>
      <vt:lpstr>PowerPoint Presentation</vt:lpstr>
      <vt:lpstr>There are Drawbacks</vt:lpstr>
      <vt:lpstr>Automation is Implicit</vt:lpstr>
      <vt:lpstr>Continuous Integration</vt:lpstr>
      <vt:lpstr>Continuous Integration to Continuous Delivery</vt:lpstr>
      <vt:lpstr>Continuous Delivery ? Continuous Diverse!</vt:lpstr>
      <vt:lpstr>That’s All?</vt:lpstr>
      <vt:lpstr>Duang, Duang…</vt:lpstr>
      <vt:lpstr>How Docker Helps</vt:lpstr>
      <vt:lpstr>Docker &amp; Micro Service</vt:lpstr>
      <vt:lpstr>Unified Integration</vt:lpstr>
      <vt:lpstr>Reproducible Delivery</vt:lpstr>
      <vt:lpstr>Dockerized Apps</vt:lpstr>
      <vt:lpstr>The Landscape with Containers</vt:lpstr>
      <vt:lpstr>Q&amp;A</vt:lpstr>
    </vt:vector>
  </TitlesOfParts>
  <Company>DaoCloud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Yu</dc:creator>
  <cp:lastModifiedBy>golfen</cp:lastModifiedBy>
  <cp:revision>84</cp:revision>
  <dcterms:created xsi:type="dcterms:W3CDTF">2014-12-12T02:01:29Z</dcterms:created>
  <dcterms:modified xsi:type="dcterms:W3CDTF">2015-04-14T17:39:15Z</dcterms:modified>
</cp:coreProperties>
</file>